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Quicksand" panose="020B0604020202020204" charset="0"/>
      <p:regular r:id="rId14"/>
    </p:embeddedFont>
    <p:embeddedFont>
      <p:font typeface="Quicksand Bold" panose="020B0604020202020204" charset="0"/>
      <p:regular r:id="rId15"/>
    </p:embeddedFont>
    <p:embeddedFont>
      <p:font typeface="Quicksand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sv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21" Type="http://schemas.openxmlformats.org/officeDocument/2006/relationships/image" Target="../media/image43.svg"/><Relationship Id="rId7" Type="http://schemas.openxmlformats.org/officeDocument/2006/relationships/image" Target="../media/image35.png"/><Relationship Id="rId12" Type="http://schemas.openxmlformats.org/officeDocument/2006/relationships/image" Target="../media/image20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1.jpe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17.svg"/><Relationship Id="rId24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16.png"/><Relationship Id="rId19" Type="http://schemas.openxmlformats.org/officeDocument/2006/relationships/image" Target="../media/image41.svg"/><Relationship Id="rId4" Type="http://schemas.openxmlformats.org/officeDocument/2006/relationships/image" Target="../media/image32.svg"/><Relationship Id="rId9" Type="http://schemas.openxmlformats.org/officeDocument/2006/relationships/image" Target="../media/image15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77108" y="2873280"/>
            <a:ext cx="11933784" cy="268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1"/>
              </a:lnSpc>
            </a:pPr>
            <a:r>
              <a:rPr lang="en-US" sz="9384">
                <a:solidFill>
                  <a:srgbClr val="FFFFFF"/>
                </a:solidFill>
                <a:latin typeface="Quicksand Bold"/>
              </a:rPr>
              <a:t>TODO SOBRE</a:t>
            </a:r>
          </a:p>
          <a:p>
            <a:pPr algn="ctr">
              <a:lnSpc>
                <a:spcPts val="10511"/>
              </a:lnSpc>
            </a:pPr>
            <a:r>
              <a:rPr lang="en-US" sz="9384">
                <a:solidFill>
                  <a:srgbClr val="FFFFFF"/>
                </a:solidFill>
                <a:latin typeface="Quicksand Bold"/>
              </a:rPr>
              <a:t>TELESCOPIOS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93329" y="6334749"/>
            <a:ext cx="12501343" cy="64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500">
                <a:solidFill>
                  <a:srgbClr val="FFFFFF"/>
                </a:solidFill>
                <a:latin typeface="Quicksand Bold"/>
              </a:rPr>
              <a:t>¿QUÉ? ¿CÓMO? ¿PARA QUÉ?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996340" y="122643"/>
            <a:ext cx="5262960" cy="10164357"/>
            <a:chOff x="0" y="0"/>
            <a:chExt cx="329057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79070" y="323342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t="-20834" b="-2083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1610" y="18034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7563" r="-756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96293" y="2420378"/>
            <a:ext cx="8297205" cy="11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¿QUÉ 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2937" y="4633261"/>
            <a:ext cx="9649360" cy="363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7"/>
              </a:lnSpc>
            </a:pPr>
            <a:r>
              <a:rPr lang="en-US" sz="3455" dirty="0">
                <a:solidFill>
                  <a:srgbClr val="FFFFFF"/>
                </a:solidFill>
                <a:latin typeface="Quicksand Medium"/>
              </a:rPr>
              <a:t>Es un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instrumento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óptico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cual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nos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permite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ver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objetos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lejanos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debido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a sus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diferentes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configuraciones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de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lentes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y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espejos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colocados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a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ciertas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distancias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puntos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conocidos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como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u="sng" dirty="0">
                <a:solidFill>
                  <a:srgbClr val="FFFFFF"/>
                </a:solidFill>
                <a:latin typeface="Quicksand"/>
              </a:rPr>
              <a:t>Ocular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y </a:t>
            </a:r>
            <a:r>
              <a:rPr lang="en-US" sz="3455" u="sng" dirty="0" err="1">
                <a:solidFill>
                  <a:srgbClr val="FFFFFF"/>
                </a:solidFill>
                <a:latin typeface="Quicksand"/>
              </a:rPr>
              <a:t>Objetivo</a:t>
            </a:r>
            <a:r>
              <a:rPr lang="en-US" sz="3455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que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optimizan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alcance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aplicando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la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física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3455" dirty="0" err="1">
                <a:solidFill>
                  <a:srgbClr val="FFFFFF"/>
                </a:solidFill>
                <a:latin typeface="Quicksand Medium"/>
              </a:rPr>
              <a:t>óptica</a:t>
            </a:r>
            <a:r>
              <a:rPr lang="en-US" sz="3455" dirty="0">
                <a:solidFill>
                  <a:srgbClr val="FFFFFF"/>
                </a:solidFill>
                <a:latin typeface="Quicksan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74194" y="1958682"/>
            <a:ext cx="8969867" cy="101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FFFF"/>
                </a:solidFill>
                <a:latin typeface="Quicksand Bold"/>
              </a:rPr>
              <a:t>¿CÓMO FUNCIONAN?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75008" y="3998934"/>
            <a:ext cx="9496022" cy="490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41" dirty="0">
                <a:solidFill>
                  <a:srgbClr val="FFFFFF"/>
                </a:solidFill>
                <a:latin typeface="Quicksand Medium"/>
              </a:rPr>
              <a:t>Los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instrumentos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que se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requieren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general para las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diferentes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configuraciones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son:</a:t>
            </a:r>
          </a:p>
          <a:p>
            <a:pPr algn="l">
              <a:lnSpc>
                <a:spcPts val="3558"/>
              </a:lnSpc>
            </a:pPr>
            <a:endParaRPr lang="en-US" sz="2541" dirty="0">
              <a:solidFill>
                <a:srgbClr val="FFFFFF"/>
              </a:solidFill>
              <a:latin typeface="Quicksand Medium"/>
            </a:endParaRPr>
          </a:p>
          <a:p>
            <a:pPr marL="548744" lvl="1" indent="-274372" algn="l">
              <a:lnSpc>
                <a:spcPts val="3558"/>
              </a:lnSpc>
              <a:buFont typeface="Arial"/>
              <a:buChar char="•"/>
            </a:pP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Lentes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convergentes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(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convexo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) y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divergentes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(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cóncavo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)</a:t>
            </a:r>
          </a:p>
          <a:p>
            <a:pPr marL="548744" lvl="1" indent="-274372" algn="l">
              <a:lnSpc>
                <a:spcPts val="3558"/>
              </a:lnSpc>
              <a:buFont typeface="Arial"/>
              <a:buChar char="•"/>
            </a:pP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Espejos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convergentes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(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convexo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) y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Espejos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divergentes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(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cóncavo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)</a:t>
            </a:r>
          </a:p>
          <a:p>
            <a:pPr algn="l">
              <a:lnSpc>
                <a:spcPts val="3558"/>
              </a:lnSpc>
            </a:pPr>
            <a:endParaRPr lang="en-US" sz="2541" dirty="0">
              <a:solidFill>
                <a:srgbClr val="FFFFFF"/>
              </a:solidFill>
              <a:latin typeface="Quicksand Medium"/>
            </a:endParaRPr>
          </a:p>
          <a:p>
            <a:pPr algn="l">
              <a:lnSpc>
                <a:spcPts val="3558"/>
              </a:lnSpc>
            </a:pPr>
            <a:r>
              <a:rPr lang="en-US" sz="2541" dirty="0">
                <a:solidFill>
                  <a:srgbClr val="FFFFFF"/>
                </a:solidFill>
                <a:latin typeface="Quicksand Medium"/>
              </a:rPr>
              <a:t>Las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configuraciones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más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sencillas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son las de Galileo y Kepler</a:t>
            </a:r>
          </a:p>
          <a:p>
            <a:pPr algn="l">
              <a:lnSpc>
                <a:spcPts val="3558"/>
              </a:lnSpc>
            </a:pPr>
            <a:r>
              <a:rPr lang="en-US" sz="2541" dirty="0">
                <a:solidFill>
                  <a:srgbClr val="FFFFFF"/>
                </a:solidFill>
                <a:latin typeface="Quicksand Medium"/>
              </a:rPr>
              <a:t>que solo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requieren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una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lente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divergente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2541" dirty="0">
                <a:solidFill>
                  <a:srgbClr val="FFFFFF"/>
                </a:solidFill>
                <a:latin typeface="Quicksand"/>
              </a:rPr>
              <a:t>Ocular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y </a:t>
            </a:r>
            <a:r>
              <a:rPr lang="en-US" sz="2541" dirty="0">
                <a:solidFill>
                  <a:srgbClr val="FFFFFF"/>
                </a:solidFill>
                <a:latin typeface="Quicksand Bold"/>
              </a:rPr>
              <a:t>una 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convergente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2541" dirty="0" err="1">
                <a:solidFill>
                  <a:srgbClr val="FFFFFF"/>
                </a:solidFill>
                <a:latin typeface="Quicksand"/>
              </a:rPr>
              <a:t>Objetivo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. La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distancia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entre ambas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lentes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debe ser la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suma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 de sus </a:t>
            </a:r>
            <a:r>
              <a:rPr lang="en-US" sz="2541" dirty="0" err="1">
                <a:solidFill>
                  <a:srgbClr val="FFFFFF"/>
                </a:solidFill>
                <a:latin typeface="Quicksand Medium"/>
              </a:rPr>
              <a:t>focos</a:t>
            </a:r>
            <a:r>
              <a:rPr lang="en-US" sz="2541" dirty="0">
                <a:solidFill>
                  <a:srgbClr val="FFFFFF"/>
                </a:solidFill>
                <a:latin typeface="Quicksand Medium"/>
              </a:rPr>
              <a:t>.</a:t>
            </a:r>
            <a:r>
              <a:rPr lang="en-US" sz="2541" dirty="0">
                <a:solidFill>
                  <a:srgbClr val="FFFFFF"/>
                </a:solidFill>
                <a:latin typeface="Quicksand"/>
              </a:rPr>
              <a:t>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61191" y="1201325"/>
            <a:ext cx="5486400" cy="8229600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7338" r="-733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800" y="5834506"/>
            <a:ext cx="7538569" cy="3561420"/>
          </a:xfrm>
          <a:custGeom>
            <a:avLst/>
            <a:gdLst/>
            <a:ahLst/>
            <a:cxnLst/>
            <a:rect l="l" t="t" r="r" b="b"/>
            <a:pathLst>
              <a:path w="7538569" h="3561420">
                <a:moveTo>
                  <a:pt x="0" y="0"/>
                </a:moveTo>
                <a:lnTo>
                  <a:pt x="7538570" y="0"/>
                </a:lnTo>
                <a:lnTo>
                  <a:pt x="7538570" y="3561420"/>
                </a:lnTo>
                <a:lnTo>
                  <a:pt x="0" y="356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8872" y="433198"/>
            <a:ext cx="8546152" cy="4586435"/>
          </a:xfrm>
          <a:custGeom>
            <a:avLst/>
            <a:gdLst/>
            <a:ahLst/>
            <a:cxnLst/>
            <a:rect l="l" t="t" r="r" b="b"/>
            <a:pathLst>
              <a:path w="8546152" h="4586435">
                <a:moveTo>
                  <a:pt x="0" y="0"/>
                </a:moveTo>
                <a:lnTo>
                  <a:pt x="8546152" y="0"/>
                </a:lnTo>
                <a:lnTo>
                  <a:pt x="8546152" y="4586435"/>
                </a:lnTo>
                <a:lnTo>
                  <a:pt x="0" y="4586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5920" y="433198"/>
            <a:ext cx="8369407" cy="4586435"/>
          </a:xfrm>
          <a:custGeom>
            <a:avLst/>
            <a:gdLst/>
            <a:ahLst/>
            <a:cxnLst/>
            <a:rect l="l" t="t" r="r" b="b"/>
            <a:pathLst>
              <a:path w="8369407" h="4586435">
                <a:moveTo>
                  <a:pt x="0" y="0"/>
                </a:moveTo>
                <a:lnTo>
                  <a:pt x="8369407" y="0"/>
                </a:lnTo>
                <a:lnTo>
                  <a:pt x="8369407" y="4586435"/>
                </a:lnTo>
                <a:lnTo>
                  <a:pt x="0" y="4586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D4C2F7-3800-49AE-8174-25E8FE7D9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8" y="5834506"/>
            <a:ext cx="8728398" cy="3561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38230" y="872676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50159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15142" y="5889620"/>
            <a:ext cx="8045614" cy="4223947"/>
          </a:xfrm>
          <a:custGeom>
            <a:avLst/>
            <a:gdLst/>
            <a:ahLst/>
            <a:cxnLst/>
            <a:rect l="l" t="t" r="r" b="b"/>
            <a:pathLst>
              <a:path w="8045614" h="4223947">
                <a:moveTo>
                  <a:pt x="0" y="0"/>
                </a:moveTo>
                <a:lnTo>
                  <a:pt x="8045614" y="0"/>
                </a:lnTo>
                <a:lnTo>
                  <a:pt x="8045614" y="4223947"/>
                </a:lnTo>
                <a:lnTo>
                  <a:pt x="0" y="4223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7411" y="1246829"/>
            <a:ext cx="12333177" cy="11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¿PARA QUÉ SIRVE?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7411" y="2834968"/>
            <a:ext cx="12184102" cy="25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6"/>
              </a:lnSpc>
            </a:pPr>
            <a:r>
              <a:rPr lang="en-US" sz="2933" dirty="0">
                <a:solidFill>
                  <a:srgbClr val="FFFFFF"/>
                </a:solidFill>
                <a:latin typeface="Quicksand Medium"/>
              </a:rPr>
              <a:t>Si bien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su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función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principal es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ver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objetos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lejanos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de la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mejor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manera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y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claridad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posible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,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nos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indica que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principio solo se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observaba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espectro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visible.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Actualmente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se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observa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en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distintos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rangos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del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espectro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de luz. Lo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cual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desde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sus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orígenes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a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servido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para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estudiar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el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universo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 y resolver </a:t>
            </a:r>
            <a:r>
              <a:rPr lang="en-US" sz="2933" dirty="0" err="1">
                <a:solidFill>
                  <a:srgbClr val="FFFFFF"/>
                </a:solidFill>
                <a:latin typeface="Quicksand Medium"/>
              </a:rPr>
              <a:t>incógnitas</a:t>
            </a:r>
            <a:r>
              <a:rPr lang="en-US" sz="2933" dirty="0">
                <a:solidFill>
                  <a:srgbClr val="FFFFFF"/>
                </a:solidFill>
                <a:latin typeface="Quicksand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0743" y="2216869"/>
            <a:ext cx="7477257" cy="4984838"/>
          </a:xfrm>
          <a:custGeom>
            <a:avLst/>
            <a:gdLst/>
            <a:ahLst/>
            <a:cxnLst/>
            <a:rect l="l" t="t" r="r" b="b"/>
            <a:pathLst>
              <a:path w="7477257" h="4984838">
                <a:moveTo>
                  <a:pt x="0" y="0"/>
                </a:moveTo>
                <a:lnTo>
                  <a:pt x="7477257" y="0"/>
                </a:lnTo>
                <a:lnTo>
                  <a:pt x="7477257" y="4984838"/>
                </a:lnTo>
                <a:lnTo>
                  <a:pt x="0" y="498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3717" y="1085850"/>
            <a:ext cx="8297205" cy="229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TIPOS DE TELESCOPIOS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2016" y="3975597"/>
            <a:ext cx="10163997" cy="528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Quicksand Medium"/>
              </a:rPr>
              <a:t>Galileano</a:t>
            </a:r>
            <a:r>
              <a:rPr lang="en-US" sz="2000" dirty="0">
                <a:solidFill>
                  <a:srgbClr val="FFFFFF"/>
                </a:solidFill>
                <a:latin typeface="Quicksand Medium"/>
              </a:rPr>
              <a:t> (Refractor):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Compuesto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por una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lente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convergente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objetivo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una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divergente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el ocular. 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implica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que 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tamaño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angular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aparente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incrementado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la imagen del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objeto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ampliada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Quicksand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Quicksand Medium"/>
              </a:rPr>
              <a:t>Kepleriano</a:t>
            </a:r>
            <a:r>
              <a:rPr lang="en-US" sz="2000" dirty="0">
                <a:solidFill>
                  <a:srgbClr val="FFFFFF"/>
                </a:solidFill>
                <a:latin typeface="Quicksand Medium"/>
              </a:rPr>
              <a:t> (Refractor):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Compuesto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por dos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lentes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convergentes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tanto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objetivo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como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el ocular.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Permite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ampliar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el campo de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observación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notablemente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aunque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produce una mayor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aberración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esférica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imágenes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invertidas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Quicksand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Quicksand Medium"/>
              </a:rPr>
              <a:t>Newtoniano</a:t>
            </a:r>
            <a:r>
              <a:rPr lang="en-US" sz="2000" dirty="0">
                <a:solidFill>
                  <a:srgbClr val="FFFFFF"/>
                </a:solidFill>
                <a:latin typeface="Quicksand Medium"/>
              </a:rPr>
              <a:t> (Reflector):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Compuesto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por un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espejo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divergente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, un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espejo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plano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una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lente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divergente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Está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configuración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elimina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las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aberraciones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cromáticas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además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se reduce 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tamaño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del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telescopio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costos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Quicksand"/>
            </a:endParaRP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Quicksand Medium"/>
              </a:rPr>
              <a:t>Catadióptrico</a:t>
            </a:r>
            <a:r>
              <a:rPr lang="en-US" sz="2000" dirty="0">
                <a:solidFill>
                  <a:srgbClr val="FFFFFF"/>
                </a:solidFill>
                <a:latin typeface="Quicksand Medium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Compuesto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por una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lente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dos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espejos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divergentes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Su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observación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más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lejana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su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es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más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Quicksand"/>
              </a:rPr>
              <a:t>costoso</a:t>
            </a:r>
            <a:r>
              <a:rPr lang="en-US" sz="2000" dirty="0">
                <a:solidFill>
                  <a:srgbClr val="FFFFFF"/>
                </a:solidFill>
                <a:latin typeface="Quicksan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78276" y="-1475390"/>
            <a:ext cx="3454121" cy="3523601"/>
          </a:xfrm>
          <a:custGeom>
            <a:avLst/>
            <a:gdLst/>
            <a:ahLst/>
            <a:cxnLst/>
            <a:rect l="l" t="t" r="r" b="b"/>
            <a:pathLst>
              <a:path w="3454121" h="3523601">
                <a:moveTo>
                  <a:pt x="0" y="0"/>
                </a:moveTo>
                <a:lnTo>
                  <a:pt x="3454121" y="0"/>
                </a:lnTo>
                <a:lnTo>
                  <a:pt x="3454121" y="3523601"/>
                </a:lnTo>
                <a:lnTo>
                  <a:pt x="0" y="352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52169" y="8337319"/>
            <a:ext cx="4920915" cy="2829526"/>
          </a:xfrm>
          <a:custGeom>
            <a:avLst/>
            <a:gdLst/>
            <a:ahLst/>
            <a:cxnLst/>
            <a:rect l="l" t="t" r="r" b="b"/>
            <a:pathLst>
              <a:path w="4920915" h="2829526">
                <a:moveTo>
                  <a:pt x="0" y="0"/>
                </a:moveTo>
                <a:lnTo>
                  <a:pt x="4920915" y="0"/>
                </a:lnTo>
                <a:lnTo>
                  <a:pt x="4920915" y="2829526"/>
                </a:lnTo>
                <a:lnTo>
                  <a:pt x="0" y="2829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8258" y="-487012"/>
            <a:ext cx="2730418" cy="2730418"/>
          </a:xfrm>
          <a:custGeom>
            <a:avLst/>
            <a:gdLst/>
            <a:ahLst/>
            <a:cxnLst/>
            <a:rect l="l" t="t" r="r" b="b"/>
            <a:pathLst>
              <a:path w="2730418" h="2730418">
                <a:moveTo>
                  <a:pt x="0" y="0"/>
                </a:moveTo>
                <a:lnTo>
                  <a:pt x="2730418" y="0"/>
                </a:lnTo>
                <a:lnTo>
                  <a:pt x="2730418" y="2730418"/>
                </a:lnTo>
                <a:lnTo>
                  <a:pt x="0" y="273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76439" y="9021054"/>
            <a:ext cx="2908916" cy="2908916"/>
          </a:xfrm>
          <a:custGeom>
            <a:avLst/>
            <a:gdLst/>
            <a:ahLst/>
            <a:cxnLst/>
            <a:rect l="l" t="t" r="r" b="b"/>
            <a:pathLst>
              <a:path w="2908916" h="2908916">
                <a:moveTo>
                  <a:pt x="0" y="0"/>
                </a:moveTo>
                <a:lnTo>
                  <a:pt x="2908916" y="0"/>
                </a:lnTo>
                <a:lnTo>
                  <a:pt x="2908916" y="2908916"/>
                </a:lnTo>
                <a:lnTo>
                  <a:pt x="0" y="2908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96465" y="8337319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21033" y="9021054"/>
            <a:ext cx="4374043" cy="1813240"/>
          </a:xfrm>
          <a:custGeom>
            <a:avLst/>
            <a:gdLst/>
            <a:ahLst/>
            <a:cxn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39"/>
                </a:lnTo>
                <a:lnTo>
                  <a:pt x="0" y="18132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36848" y="-893753"/>
            <a:ext cx="4311967" cy="1787506"/>
          </a:xfrm>
          <a:custGeom>
            <a:avLst/>
            <a:gdLst/>
            <a:ahLst/>
            <a:cxn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63573" y="3698749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548785" y="5672581"/>
            <a:ext cx="1594947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48785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5" y="0"/>
                </a:lnTo>
                <a:lnTo>
                  <a:pt x="339915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735975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873412">
            <a:off x="728518" y="4926204"/>
            <a:ext cx="600364" cy="428044"/>
          </a:xfrm>
          <a:custGeom>
            <a:avLst/>
            <a:gdLst/>
            <a:ahLst/>
            <a:cxnLst/>
            <a:rect l="l" t="t" r="r" b="b"/>
            <a:pathLst>
              <a:path w="600364" h="428044">
                <a:moveTo>
                  <a:pt x="0" y="0"/>
                </a:moveTo>
                <a:lnTo>
                  <a:pt x="600364" y="0"/>
                </a:lnTo>
                <a:lnTo>
                  <a:pt x="600364" y="428044"/>
                </a:lnTo>
                <a:lnTo>
                  <a:pt x="0" y="428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546009">
            <a:off x="2480337" y="6042878"/>
            <a:ext cx="511276" cy="378344"/>
          </a:xfrm>
          <a:custGeom>
            <a:avLst/>
            <a:gdLst/>
            <a:ahLst/>
            <a:cxnLst/>
            <a:rect l="l" t="t" r="r" b="b"/>
            <a:pathLst>
              <a:path w="511276" h="378344">
                <a:moveTo>
                  <a:pt x="0" y="0"/>
                </a:moveTo>
                <a:lnTo>
                  <a:pt x="511276" y="0"/>
                </a:lnTo>
                <a:lnTo>
                  <a:pt x="511276" y="378344"/>
                </a:lnTo>
                <a:lnTo>
                  <a:pt x="0" y="3783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271224">
            <a:off x="6351042" y="6147916"/>
            <a:ext cx="660090" cy="330870"/>
          </a:xfrm>
          <a:custGeom>
            <a:avLst/>
            <a:gdLst/>
            <a:ahLst/>
            <a:cxnLst/>
            <a:rect l="l" t="t" r="r" b="b"/>
            <a:pathLst>
              <a:path w="660090" h="330870">
                <a:moveTo>
                  <a:pt x="0" y="0"/>
                </a:moveTo>
                <a:lnTo>
                  <a:pt x="660090" y="0"/>
                </a:lnTo>
                <a:lnTo>
                  <a:pt x="660090" y="330870"/>
                </a:lnTo>
                <a:lnTo>
                  <a:pt x="0" y="3308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4696493">
            <a:off x="4458270" y="4949050"/>
            <a:ext cx="685169" cy="207264"/>
          </a:xfrm>
          <a:custGeom>
            <a:avLst/>
            <a:gdLst/>
            <a:ahLst/>
            <a:cxnLst/>
            <a:rect l="l" t="t" r="r" b="b"/>
            <a:pathLst>
              <a:path w="685169" h="207264">
                <a:moveTo>
                  <a:pt x="0" y="0"/>
                </a:moveTo>
                <a:lnTo>
                  <a:pt x="685170" y="0"/>
                </a:lnTo>
                <a:lnTo>
                  <a:pt x="685170" y="207264"/>
                </a:lnTo>
                <a:lnTo>
                  <a:pt x="0" y="2072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21577" y="2447701"/>
            <a:ext cx="15044846" cy="11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BREVE HISTORIA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163" y="3900515"/>
            <a:ext cx="2369529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1608 - Hans Lippershey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9082" y="6715609"/>
            <a:ext cx="2253702" cy="34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1609 - Galileo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31653" y="3776096"/>
            <a:ext cx="2253702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1611 - Johannes Kepler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72188" y="6738516"/>
            <a:ext cx="2253702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1668 - Isaac Newton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4460939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511129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974042" y="554611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7189512">
            <a:off x="8888362" y="4998205"/>
            <a:ext cx="511276" cy="378344"/>
          </a:xfrm>
          <a:custGeom>
            <a:avLst/>
            <a:gdLst/>
            <a:ahLst/>
            <a:cxnLst/>
            <a:rect l="l" t="t" r="r" b="b"/>
            <a:pathLst>
              <a:path w="511276" h="378344">
                <a:moveTo>
                  <a:pt x="0" y="0"/>
                </a:moveTo>
                <a:lnTo>
                  <a:pt x="511276" y="0"/>
                </a:lnTo>
                <a:lnTo>
                  <a:pt x="511276" y="378344"/>
                </a:lnTo>
                <a:lnTo>
                  <a:pt x="0" y="3783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725890" y="3994578"/>
            <a:ext cx="2253702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1672 - Laurent Cassegrain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1168139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381204" y="6867618"/>
            <a:ext cx="2253702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1733 - Chester Moore </a:t>
            </a:r>
          </a:p>
        </p:txBody>
      </p:sp>
      <p:sp>
        <p:nvSpPr>
          <p:cNvPr id="30" name="Freeform 30"/>
          <p:cNvSpPr/>
          <p:nvPr/>
        </p:nvSpPr>
        <p:spPr>
          <a:xfrm rot="4857026">
            <a:off x="11051316" y="6137236"/>
            <a:ext cx="600364" cy="428044"/>
          </a:xfrm>
          <a:custGeom>
            <a:avLst/>
            <a:gdLst/>
            <a:ahLst/>
            <a:cxnLst/>
            <a:rect l="l" t="t" r="r" b="b"/>
            <a:pathLst>
              <a:path w="600364" h="428044">
                <a:moveTo>
                  <a:pt x="0" y="0"/>
                </a:moveTo>
                <a:lnTo>
                  <a:pt x="600363" y="0"/>
                </a:lnTo>
                <a:lnTo>
                  <a:pt x="600363" y="428044"/>
                </a:lnTo>
                <a:lnTo>
                  <a:pt x="0" y="4280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670281" y="5503241"/>
            <a:ext cx="339916" cy="338680"/>
          </a:xfrm>
          <a:custGeom>
            <a:avLst/>
            <a:gdLst/>
            <a:ahLst/>
            <a:cxnLst/>
            <a:rect l="l" t="t" r="r" b="b"/>
            <a:pathLst>
              <a:path w="339916" h="338680">
                <a:moveTo>
                  <a:pt x="0" y="0"/>
                </a:moveTo>
                <a:lnTo>
                  <a:pt x="339916" y="0"/>
                </a:lnTo>
                <a:lnTo>
                  <a:pt x="339916" y="338680"/>
                </a:lnTo>
                <a:lnTo>
                  <a:pt x="0" y="338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4483107" flipV="1">
            <a:off x="13756767" y="4973754"/>
            <a:ext cx="660090" cy="330870"/>
          </a:xfrm>
          <a:custGeom>
            <a:avLst/>
            <a:gdLst/>
            <a:ahLst/>
            <a:cxnLst/>
            <a:rect l="l" t="t" r="r" b="b"/>
            <a:pathLst>
              <a:path w="660090" h="330870">
                <a:moveTo>
                  <a:pt x="0" y="330870"/>
                </a:moveTo>
                <a:lnTo>
                  <a:pt x="660090" y="330870"/>
                </a:lnTo>
                <a:lnTo>
                  <a:pt x="660090" y="0"/>
                </a:lnTo>
                <a:lnTo>
                  <a:pt x="0" y="0"/>
                </a:lnTo>
                <a:lnTo>
                  <a:pt x="0" y="33087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503164" y="3925364"/>
            <a:ext cx="3258280" cy="70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icksand Medium"/>
              </a:rPr>
              <a:t>Desde 1900  - Telescopios de investigación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49183"/>
            <a:ext cx="2916026" cy="3188497"/>
          </a:xfrm>
          <a:custGeom>
            <a:avLst/>
            <a:gdLst/>
            <a:ahLst/>
            <a:cxn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6914" y="252317"/>
            <a:ext cx="3375295" cy="1354317"/>
          </a:xfrm>
          <a:custGeom>
            <a:avLst/>
            <a:gdLst/>
            <a:ahLst/>
            <a:cxn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01255" y="8449183"/>
            <a:ext cx="2329628" cy="2304214"/>
          </a:xfrm>
          <a:custGeom>
            <a:avLst/>
            <a:gdLst/>
            <a:ahLst/>
            <a:cxn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0039" y="929476"/>
            <a:ext cx="2520812" cy="3754258"/>
          </a:xfrm>
          <a:custGeom>
            <a:avLst/>
            <a:gdLst/>
            <a:ahLst/>
            <a:cxn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40194" y="-1604172"/>
            <a:ext cx="3651751" cy="3479123"/>
          </a:xfrm>
          <a:custGeom>
            <a:avLst/>
            <a:gdLst/>
            <a:ahLst/>
            <a:cxn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48932" y="5395619"/>
            <a:ext cx="988244" cy="3053564"/>
          </a:xfrm>
          <a:custGeom>
            <a:avLst/>
            <a:gdLst/>
            <a:ahLst/>
            <a:cxn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78514" y="8977148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64414" y="9258300"/>
            <a:ext cx="4740262" cy="1965054"/>
          </a:xfrm>
          <a:custGeom>
            <a:avLst/>
            <a:gdLst/>
            <a:ahLst/>
            <a:cxn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72572" y="-949396"/>
            <a:ext cx="5042144" cy="2090198"/>
          </a:xfrm>
          <a:custGeom>
            <a:avLst/>
            <a:gdLst/>
            <a:ahLst/>
            <a:cxn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95079" y="-2411695"/>
            <a:ext cx="3290500" cy="3552497"/>
          </a:xfrm>
          <a:custGeom>
            <a:avLst/>
            <a:gdLst/>
            <a:ahLst/>
            <a:cxn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59300" y="5395619"/>
            <a:ext cx="3307270" cy="4114800"/>
          </a:xfrm>
          <a:custGeom>
            <a:avLst/>
            <a:gdLst/>
            <a:ahLst/>
            <a:cxn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224427" y="1874950"/>
            <a:ext cx="2448853" cy="2889502"/>
          </a:xfrm>
          <a:custGeom>
            <a:avLst/>
            <a:gdLst/>
            <a:ahLst/>
            <a:cxn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77108" y="3403680"/>
            <a:ext cx="11933784" cy="357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2"/>
              </a:lnSpc>
            </a:pPr>
            <a:r>
              <a:rPr lang="en-US" sz="12484">
                <a:solidFill>
                  <a:srgbClr val="FFFFFF"/>
                </a:solidFill>
                <a:latin typeface="Quicksand Bold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362</Words>
  <Application>Microsoft Office PowerPoint</Application>
  <PresentationFormat>Personalizado</PresentationFormat>
  <Paragraphs>32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Quicksand Bold</vt:lpstr>
      <vt:lpstr>Quicksand Medium</vt:lpstr>
      <vt:lpstr>Quicksand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Telescopio</dc:title>
  <dc:creator>Braulio Díaz</dc:creator>
  <cp:lastModifiedBy>Braulio Díaz</cp:lastModifiedBy>
  <cp:revision>3</cp:revision>
  <dcterms:created xsi:type="dcterms:W3CDTF">2006-08-16T00:00:00Z</dcterms:created>
  <dcterms:modified xsi:type="dcterms:W3CDTF">2024-05-23T07:21:45Z</dcterms:modified>
  <dc:identifier>DAGF0ETljSI</dc:identifier>
</cp:coreProperties>
</file>